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1" r:id="rId2"/>
    <p:sldId id="288" r:id="rId3"/>
    <p:sldId id="293" r:id="rId4"/>
    <p:sldId id="294" r:id="rId5"/>
    <p:sldId id="279" r:id="rId6"/>
    <p:sldId id="28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7" autoAdjust="0"/>
    <p:restoredTop sz="94660"/>
  </p:normalViewPr>
  <p:slideViewPr>
    <p:cSldViewPr snapToGrid="0">
      <p:cViewPr>
        <p:scale>
          <a:sx n="91" d="100"/>
          <a:sy n="91" d="100"/>
        </p:scale>
        <p:origin x="2952" y="16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86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3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D4BE78-DAD1-4ADC-B677-D13EB8323621}" type="datetimeFigureOut">
              <a:rPr lang="en-GB" smtClean="0"/>
              <a:t>06/07/2017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593DA-6A16-418B-9B98-A8559E92EF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445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4F5C0-E13A-F74B-A8FB-76FD472B431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70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7D04A-7DDC-4372-850F-C2D73BFA2933}" type="datetimeFigureOut">
              <a:rPr lang="en-GB" smtClean="0"/>
              <a:t>06/07/2017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D52F-F562-4ECB-8E40-340CDEAB10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541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7D04A-7DDC-4372-850F-C2D73BFA2933}" type="datetimeFigureOut">
              <a:rPr lang="en-GB" smtClean="0"/>
              <a:t>06/07/2017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D52F-F562-4ECB-8E40-340CDEAB10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656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7D04A-7DDC-4372-850F-C2D73BFA2933}" type="datetimeFigureOut">
              <a:rPr lang="en-GB" smtClean="0"/>
              <a:t>06/07/2017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D52F-F562-4ECB-8E40-340CDEAB10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50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7358" y="2357931"/>
            <a:ext cx="10363200" cy="214345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 smtClean="0">
              <a:solidFill>
                <a:srgbClr val="8B8B89"/>
              </a:solidFill>
              <a:latin typeface="Lato" charset="0"/>
              <a:ea typeface="Lato" charset="0"/>
              <a:cs typeface="Lato" charset="0"/>
            </a:endParaRPr>
          </a:p>
          <a:p>
            <a:r>
              <a:rPr lang="en-GB" dirty="0" err="1" smtClean="0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www.ourmigrationstory.org.uk</a:t>
            </a:r>
            <a:endParaRPr lang="en-GB" dirty="0" smtClean="0">
              <a:solidFill>
                <a:srgbClr val="8B8B89"/>
              </a:solidFill>
              <a:latin typeface="Lato" charset="0"/>
              <a:ea typeface="Lato" charset="0"/>
              <a:cs typeface="Lato" charset="0"/>
            </a:endParaRPr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66" t="49891" r="84986" b="36496"/>
          <a:stretch/>
        </p:blipFill>
        <p:spPr>
          <a:xfrm rot="16200000">
            <a:off x="129301" y="5972768"/>
            <a:ext cx="747656" cy="9797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59" t="78728" r="55630" b="-1305"/>
          <a:stretch/>
        </p:blipFill>
        <p:spPr>
          <a:xfrm rot="10800000">
            <a:off x="10569119" y="5516217"/>
            <a:ext cx="1622878" cy="13202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54" t="37337" r="62208" b="36725"/>
          <a:stretch/>
        </p:blipFill>
        <p:spPr>
          <a:xfrm>
            <a:off x="1" y="1"/>
            <a:ext cx="1906586" cy="1516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351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78974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832024"/>
            <a:ext cx="5157787" cy="3209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776098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845672"/>
            <a:ext cx="5183188" cy="3209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www.ourmigrationstory.org.uk</a:t>
            </a:r>
            <a:endParaRPr lang="en-GB" dirty="0" smtClean="0">
              <a:solidFill>
                <a:srgbClr val="8B8B89"/>
              </a:solidFill>
              <a:latin typeface="Lato" charset="0"/>
              <a:ea typeface="Lato" charset="0"/>
              <a:cs typeface="Lato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54" t="37337" r="62208" b="36725"/>
          <a:stretch/>
        </p:blipFill>
        <p:spPr>
          <a:xfrm>
            <a:off x="1" y="1"/>
            <a:ext cx="1906586" cy="1516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996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7D04A-7DDC-4372-850F-C2D73BFA2933}" type="datetimeFigureOut">
              <a:rPr lang="en-GB" smtClean="0"/>
              <a:t>06/07/2017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D52F-F562-4ECB-8E40-340CDEAB10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373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7D04A-7DDC-4372-850F-C2D73BFA2933}" type="datetimeFigureOut">
              <a:rPr lang="en-GB" smtClean="0"/>
              <a:t>06/07/2017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D52F-F562-4ECB-8E40-340CDEAB10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738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7D04A-7DDC-4372-850F-C2D73BFA2933}" type="datetimeFigureOut">
              <a:rPr lang="en-GB" smtClean="0"/>
              <a:t>06/07/2017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D52F-F562-4ECB-8E40-340CDEAB10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79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7D04A-7DDC-4372-850F-C2D73BFA2933}" type="datetimeFigureOut">
              <a:rPr lang="en-GB" smtClean="0"/>
              <a:t>06/07/2017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D52F-F562-4ECB-8E40-340CDEAB10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622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7D04A-7DDC-4372-850F-C2D73BFA2933}" type="datetimeFigureOut">
              <a:rPr lang="en-GB" smtClean="0"/>
              <a:t>06/07/2017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D52F-F562-4ECB-8E40-340CDEAB10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381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7D04A-7DDC-4372-850F-C2D73BFA2933}" type="datetimeFigureOut">
              <a:rPr lang="en-GB" smtClean="0"/>
              <a:t>06/07/2017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D52F-F562-4ECB-8E40-340CDEAB10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25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7D04A-7DDC-4372-850F-C2D73BFA2933}" type="datetimeFigureOut">
              <a:rPr lang="en-GB" smtClean="0"/>
              <a:t>06/07/2017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D52F-F562-4ECB-8E40-340CDEAB10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86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7D04A-7DDC-4372-850F-C2D73BFA2933}" type="datetimeFigureOut">
              <a:rPr lang="en-GB" smtClean="0"/>
              <a:t>06/07/2017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D52F-F562-4ECB-8E40-340CDEAB10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217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7D04A-7DDC-4372-850F-C2D73BFA2933}" type="datetimeFigureOut">
              <a:rPr lang="en-GB" smtClean="0"/>
              <a:t>06/07/2017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3D52F-F562-4ECB-8E40-340CDEAB10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027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.ourmigrationstory.org.uk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ourmigrationstory.org.uk/oms/dadabhai-naoroji-mp-for-central-finsbury-1892-1895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hyperlink" Target="https://en.wikipedia.org/wiki/List_of_ethnic_minority_politicians_in_the_United_Kingd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s://secondreading.uk/elections/diversity-in-the-2017-parliamen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916046" y="2972866"/>
            <a:ext cx="8420100" cy="2143456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474747"/>
                </a:solidFill>
                <a:latin typeface="Lato" charset="0"/>
                <a:ea typeface="Lato" charset="0"/>
                <a:cs typeface="Lato" charset="0"/>
              </a:rPr>
              <a:t>Black</a:t>
            </a:r>
            <a:r>
              <a:rPr lang="en-GB" b="1" smtClean="0">
                <a:solidFill>
                  <a:srgbClr val="474747"/>
                </a:solidFill>
                <a:latin typeface="Lato" charset="0"/>
                <a:ea typeface="Lato" charset="0"/>
                <a:cs typeface="Lato" charset="0"/>
              </a:rPr>
              <a:t>, Asian </a:t>
            </a:r>
            <a:r>
              <a:rPr lang="en-GB" b="1" dirty="0">
                <a:solidFill>
                  <a:srgbClr val="474747"/>
                </a:solidFill>
                <a:latin typeface="Lato" charset="0"/>
                <a:ea typeface="Lato" charset="0"/>
                <a:cs typeface="Lato" charset="0"/>
              </a:rPr>
              <a:t>and Ethnic Minority Members of </a:t>
            </a:r>
            <a:r>
              <a:rPr lang="en-GB" b="1" dirty="0" smtClean="0">
                <a:solidFill>
                  <a:srgbClr val="474747"/>
                </a:solidFill>
                <a:latin typeface="Lato" charset="0"/>
                <a:ea typeface="Lato" charset="0"/>
                <a:cs typeface="Lato" charset="0"/>
              </a:rPr>
              <a:t>Parliament</a:t>
            </a:r>
            <a:r>
              <a:rPr lang="en-GB" dirty="0" smtClean="0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/>
            </a:r>
            <a:br>
              <a:rPr lang="en-GB" dirty="0" smtClean="0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</a:br>
            <a:r>
              <a:rPr lang="en-GB" sz="5000" dirty="0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(</a:t>
            </a:r>
            <a:r>
              <a:rPr lang="en-GB" sz="5000" dirty="0" smtClean="0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1800s-2000s</a:t>
            </a:r>
            <a:r>
              <a:rPr lang="en-GB" sz="5000" dirty="0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78850" y="6387297"/>
            <a:ext cx="32944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  <a:hlinkClick r:id="rId2"/>
              </a:rPr>
              <a:t>www.ourmigrationstory.org.uk</a:t>
            </a:r>
            <a:endParaRPr lang="en-GB" dirty="0">
              <a:solidFill>
                <a:srgbClr val="8B8B89"/>
              </a:solidFill>
              <a:latin typeface="Lato" charset="0"/>
              <a:ea typeface="Lato" charset="0"/>
              <a:cs typeface="Lato" charset="0"/>
            </a:endParaRPr>
          </a:p>
          <a:p>
            <a:endParaRPr lang="en-GB" dirty="0">
              <a:solidFill>
                <a:srgbClr val="8B8B89"/>
              </a:solidFill>
              <a:latin typeface="Lato" charset="0"/>
              <a:ea typeface="Lato" charset="0"/>
              <a:cs typeface="Lat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44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849428" y="1518891"/>
            <a:ext cx="4190702" cy="823912"/>
          </a:xfrm>
        </p:spPr>
        <p:txBody>
          <a:bodyPr/>
          <a:lstStyle/>
          <a:p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charset="0"/>
                <a:ea typeface="Lato" charset="0"/>
                <a:cs typeface="Lato" charset="0"/>
              </a:rPr>
              <a:t>Starter Task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849428" y="2561168"/>
            <a:ext cx="4190702" cy="3209925"/>
          </a:xfrm>
        </p:spPr>
        <p:txBody>
          <a:bodyPr>
            <a:normAutofit/>
          </a:bodyPr>
          <a:lstStyle/>
          <a:p>
            <a:r>
              <a:rPr lang="en-GB" sz="2200" dirty="0" smtClean="0">
                <a:latin typeface="Lato" charset="0"/>
                <a:ea typeface="Lato" charset="0"/>
                <a:cs typeface="Lato" charset="0"/>
              </a:rPr>
              <a:t>Read </a:t>
            </a:r>
            <a:r>
              <a:rPr lang="en-GB" sz="2200" dirty="0">
                <a:latin typeface="Lato" charset="0"/>
                <a:ea typeface="Lato" charset="0"/>
                <a:cs typeface="Lato" charset="0"/>
              </a:rPr>
              <a:t>the information about the first Indian MP here </a:t>
            </a:r>
            <a:r>
              <a:rPr lang="en-GB" sz="2200" dirty="0">
                <a:latin typeface="Lato" charset="0"/>
                <a:ea typeface="Lato" charset="0"/>
                <a:cs typeface="Lato" charset="0"/>
                <a:hlinkClick r:id="rId3"/>
              </a:rPr>
              <a:t>http://www.ourmigrationstory.org.uk/oms/dadabhai-naoroji-mp-for-central-finsbury-1892-1895</a:t>
            </a:r>
            <a:r>
              <a:rPr lang="en-GB" sz="2200" dirty="0">
                <a:latin typeface="Lato" charset="0"/>
                <a:ea typeface="Lato" charset="0"/>
                <a:cs typeface="Lato" charset="0"/>
              </a:rPr>
              <a:t> to complete the starter questions opposite</a:t>
            </a:r>
          </a:p>
          <a:p>
            <a:endParaRPr lang="en-GB" dirty="0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82012" y="1505242"/>
            <a:ext cx="4211340" cy="823912"/>
          </a:xfrm>
        </p:spPr>
        <p:txBody>
          <a:bodyPr/>
          <a:lstStyle/>
          <a:p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charset="0"/>
                <a:ea typeface="Lato" charset="0"/>
                <a:cs typeface="Lato" charset="0"/>
              </a:rPr>
              <a:t>Starter questions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182012" y="2574816"/>
            <a:ext cx="5325360" cy="350242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2600" dirty="0">
                <a:latin typeface="Lato" charset="0"/>
                <a:ea typeface="Lato" charset="0"/>
                <a:cs typeface="Lato" charset="0"/>
              </a:rPr>
              <a:t>1. Where was </a:t>
            </a:r>
            <a:r>
              <a:rPr lang="en-GB" sz="2600" dirty="0" err="1">
                <a:latin typeface="Lato" charset="0"/>
                <a:ea typeface="Lato" charset="0"/>
                <a:cs typeface="Lato" charset="0"/>
              </a:rPr>
              <a:t>Dadabhai</a:t>
            </a:r>
            <a:r>
              <a:rPr lang="en-GB" sz="2600" dirty="0">
                <a:latin typeface="Lato" charset="0"/>
                <a:ea typeface="Lato" charset="0"/>
                <a:cs typeface="Lato" charset="0"/>
              </a:rPr>
              <a:t> </a:t>
            </a:r>
            <a:r>
              <a:rPr lang="en-GB" sz="2600" dirty="0" err="1">
                <a:latin typeface="Lato" charset="0"/>
                <a:ea typeface="Lato" charset="0"/>
                <a:cs typeface="Lato" charset="0"/>
              </a:rPr>
              <a:t>Naoroji</a:t>
            </a:r>
            <a:r>
              <a:rPr lang="en-GB" sz="2600" dirty="0">
                <a:latin typeface="Lato" charset="0"/>
                <a:ea typeface="Lato" charset="0"/>
                <a:cs typeface="Lato" charset="0"/>
              </a:rPr>
              <a:t> born?</a:t>
            </a:r>
          </a:p>
          <a:p>
            <a:pPr marL="0" indent="0">
              <a:buNone/>
            </a:pPr>
            <a:r>
              <a:rPr lang="en-GB" sz="2600" dirty="0">
                <a:latin typeface="Lato" charset="0"/>
                <a:ea typeface="Lato" charset="0"/>
                <a:cs typeface="Lato" charset="0"/>
              </a:rPr>
              <a:t>2. Why did he come to Britain?</a:t>
            </a:r>
          </a:p>
          <a:p>
            <a:pPr marL="0" indent="0">
              <a:buNone/>
            </a:pPr>
            <a:r>
              <a:rPr lang="en-GB" sz="2600" dirty="0">
                <a:latin typeface="Lato" charset="0"/>
                <a:ea typeface="Lato" charset="0"/>
                <a:cs typeface="Lato" charset="0"/>
              </a:rPr>
              <a:t>3. How many times did </a:t>
            </a:r>
            <a:r>
              <a:rPr lang="en-GB" sz="2600" dirty="0" err="1">
                <a:latin typeface="Lato" charset="0"/>
                <a:ea typeface="Lato" charset="0"/>
                <a:cs typeface="Lato" charset="0"/>
              </a:rPr>
              <a:t>Naoroji</a:t>
            </a:r>
            <a:r>
              <a:rPr lang="en-GB" sz="2600" dirty="0">
                <a:latin typeface="Lato" charset="0"/>
                <a:ea typeface="Lato" charset="0"/>
                <a:cs typeface="Lato" charset="0"/>
              </a:rPr>
              <a:t> stand for election to Parliament? (be careful with this answer)</a:t>
            </a:r>
          </a:p>
          <a:p>
            <a:pPr marL="0" indent="0">
              <a:buNone/>
            </a:pPr>
            <a:r>
              <a:rPr lang="en-GB" sz="2600" dirty="0">
                <a:latin typeface="Lato" charset="0"/>
                <a:ea typeface="Lato" charset="0"/>
                <a:cs typeface="Lato" charset="0"/>
              </a:rPr>
              <a:t>4. Who did </a:t>
            </a:r>
            <a:r>
              <a:rPr lang="en-GB" sz="2600" dirty="0" err="1">
                <a:latin typeface="Lato" charset="0"/>
                <a:ea typeface="Lato" charset="0"/>
                <a:cs typeface="Lato" charset="0"/>
              </a:rPr>
              <a:t>Naoroji</a:t>
            </a:r>
            <a:r>
              <a:rPr lang="en-GB" sz="2600" dirty="0">
                <a:latin typeface="Lato" charset="0"/>
                <a:ea typeface="Lato" charset="0"/>
                <a:cs typeface="Lato" charset="0"/>
              </a:rPr>
              <a:t> claim to be representing, as well as his constituents in Central Finsbury?</a:t>
            </a:r>
          </a:p>
          <a:p>
            <a:pPr marL="0" indent="0">
              <a:buNone/>
            </a:pPr>
            <a:r>
              <a:rPr lang="en-GB" sz="2600" dirty="0">
                <a:latin typeface="Lato" charset="0"/>
                <a:ea typeface="Lato" charset="0"/>
                <a:cs typeface="Lato" charset="0"/>
              </a:rPr>
              <a:t>5. Name the first non-white British MP</a:t>
            </a:r>
          </a:p>
          <a:p>
            <a:pPr marL="0" indent="0">
              <a:buNone/>
            </a:pPr>
            <a:r>
              <a:rPr lang="en-GB" sz="2600" dirty="0">
                <a:latin typeface="Lato" charset="0"/>
                <a:ea typeface="Lato" charset="0"/>
                <a:cs typeface="Lato" charset="0"/>
              </a:rPr>
              <a:t>6. Name the only other two ethnic minority MPs to be elected before 1987 according to the text</a:t>
            </a:r>
          </a:p>
          <a:p>
            <a:endParaRPr lang="en-GB" sz="2200" dirty="0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54835" y="6488668"/>
            <a:ext cx="3294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www.ourmigrationstory.org.uk</a:t>
            </a:r>
            <a:endParaRPr lang="en-GB" dirty="0">
              <a:solidFill>
                <a:srgbClr val="8B8B89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68618" y="0"/>
            <a:ext cx="46233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Black, Asian and Ethnic Minority Members of Parliament</a:t>
            </a:r>
            <a:endParaRPr lang="en-GB" sz="1400" dirty="0">
              <a:solidFill>
                <a:srgbClr val="8B8B89"/>
              </a:solidFill>
              <a:latin typeface="Lato" charset="0"/>
              <a:ea typeface="Lato" charset="0"/>
              <a:cs typeface="Lat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3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4"/>
          <p:cNvSpPr txBox="1">
            <a:spLocks/>
          </p:cNvSpPr>
          <p:nvPr/>
        </p:nvSpPr>
        <p:spPr>
          <a:xfrm>
            <a:off x="1216380" y="1870585"/>
            <a:ext cx="9812689" cy="8239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charset="0"/>
                <a:ea typeface="Lato" charset="0"/>
                <a:cs typeface="Lato" charset="0"/>
              </a:rPr>
              <a:t>Lesson Objectives</a:t>
            </a:r>
            <a:endParaRPr lang="en-GB" b="1" dirty="0">
              <a:solidFill>
                <a:schemeClr val="tx1">
                  <a:lumMod val="50000"/>
                  <a:lumOff val="50000"/>
                </a:schemeClr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1357057" y="2694497"/>
            <a:ext cx="9812689" cy="320992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Tx/>
              <a:buChar char="-"/>
            </a:pPr>
            <a:r>
              <a:rPr lang="en-GB" sz="2400" dirty="0">
                <a:latin typeface="Lato" charset="0"/>
                <a:ea typeface="Lato" charset="0"/>
                <a:cs typeface="Lato" charset="0"/>
              </a:rPr>
              <a:t>To explore the history of Britain’s first BAME (black and minority ethnic) MPs.</a:t>
            </a:r>
          </a:p>
          <a:p>
            <a:pPr marL="457200" indent="-457200">
              <a:buFontTx/>
              <a:buChar char="-"/>
            </a:pPr>
            <a:r>
              <a:rPr lang="en-GB" sz="2400" dirty="0">
                <a:latin typeface="Lato" charset="0"/>
                <a:ea typeface="Lato" charset="0"/>
                <a:cs typeface="Lato" charset="0"/>
              </a:rPr>
              <a:t>To analyse data on the number of BAME MPs elected at each General Election and represent these on a bar chart.</a:t>
            </a:r>
          </a:p>
          <a:p>
            <a:pPr marL="457200" indent="-457200">
              <a:buFontTx/>
              <a:buChar char="-"/>
            </a:pPr>
            <a:r>
              <a:rPr lang="en-GB" sz="2400" dirty="0">
                <a:latin typeface="Lato" charset="0"/>
                <a:ea typeface="Lato" charset="0"/>
                <a:cs typeface="Lato" charset="0"/>
              </a:rPr>
              <a:t>To analyse BAME representation in the 2017 Parliament and </a:t>
            </a:r>
            <a:r>
              <a:rPr lang="en-GB" sz="2400" dirty="0" smtClean="0">
                <a:latin typeface="Lato" charset="0"/>
                <a:ea typeface="Lato" charset="0"/>
                <a:cs typeface="Lato" charset="0"/>
              </a:rPr>
              <a:t>consider the current and future ethnic diversity </a:t>
            </a:r>
            <a:r>
              <a:rPr lang="en-GB" sz="2400" dirty="0">
                <a:latin typeface="Lato" charset="0"/>
                <a:ea typeface="Lato" charset="0"/>
                <a:cs typeface="Lato" charset="0"/>
              </a:rPr>
              <a:t>of Parliament</a:t>
            </a:r>
          </a:p>
          <a:p>
            <a:endParaRPr lang="en-GB" dirty="0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47807" y="107239"/>
            <a:ext cx="58961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Black, Asian and Ethnic Minority Members of Parliament</a:t>
            </a:r>
            <a:endParaRPr lang="en-GB" dirty="0">
              <a:solidFill>
                <a:srgbClr val="8B8B89"/>
              </a:solidFill>
              <a:latin typeface="Lato" charset="0"/>
              <a:ea typeface="Lato" charset="0"/>
              <a:cs typeface="Lat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42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15151" y="1933263"/>
            <a:ext cx="10515600" cy="727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charset="0"/>
                <a:ea typeface="Lato" charset="0"/>
                <a:cs typeface="Lato" charset="0"/>
              </a:rPr>
              <a:t>Who? When? Where? </a:t>
            </a:r>
            <a:endParaRPr lang="en-GB" sz="3600" b="1" dirty="0">
              <a:solidFill>
                <a:schemeClr val="tx1">
                  <a:lumMod val="50000"/>
                  <a:lumOff val="50000"/>
                </a:schemeClr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4294967295"/>
          </p:nvPr>
        </p:nvSpPr>
        <p:spPr>
          <a:xfrm>
            <a:off x="601091" y="2843614"/>
            <a:ext cx="10961687" cy="32226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dirty="0">
                <a:latin typeface="Lato" charset="0"/>
                <a:ea typeface="Lato" charset="0"/>
                <a:cs typeface="Lato" charset="0"/>
              </a:rPr>
              <a:t>Use the link </a:t>
            </a:r>
            <a:r>
              <a:rPr lang="en-GB" sz="2200" dirty="0" smtClean="0">
                <a:latin typeface="Lato" charset="0"/>
                <a:ea typeface="Lato" charset="0"/>
                <a:cs typeface="Lato" charset="0"/>
              </a:rPr>
              <a:t>to </a:t>
            </a:r>
            <a:r>
              <a:rPr lang="en-GB" sz="2200" dirty="0">
                <a:latin typeface="Lato" charset="0"/>
                <a:ea typeface="Lato" charset="0"/>
                <a:cs typeface="Lato" charset="0"/>
              </a:rPr>
              <a:t>read about Britain’s MPs of ethnic minority origin, then complete the task below:</a:t>
            </a:r>
          </a:p>
          <a:p>
            <a:pPr marL="0" indent="0">
              <a:buNone/>
            </a:pPr>
            <a:r>
              <a:rPr lang="en-GB" sz="2200" dirty="0">
                <a:latin typeface="Lato" charset="0"/>
                <a:ea typeface="Lato" charset="0"/>
                <a:cs typeface="Lato" charset="0"/>
                <a:hlinkClick r:id="rId2"/>
              </a:rPr>
              <a:t>https://en.wikipedia.org/wiki/List_of_ethnic_minority_politicians_in_the_United_Kingdom</a:t>
            </a:r>
            <a:r>
              <a:rPr lang="en-GB" sz="2200" dirty="0">
                <a:latin typeface="Lato" charset="0"/>
                <a:ea typeface="Lato" charset="0"/>
                <a:cs typeface="Lato" charset="0"/>
              </a:rPr>
              <a:t> </a:t>
            </a:r>
          </a:p>
          <a:p>
            <a:pPr marL="514350" indent="-514350">
              <a:buAutoNum type="arabicPeriod"/>
            </a:pPr>
            <a:endParaRPr lang="en-GB" sz="2200" dirty="0" smtClean="0">
              <a:latin typeface="Lato" charset="0"/>
              <a:ea typeface="Lato" charset="0"/>
              <a:cs typeface="Lato" charset="0"/>
            </a:endParaRPr>
          </a:p>
          <a:p>
            <a:r>
              <a:rPr lang="en-GB" sz="2200" dirty="0" smtClean="0">
                <a:latin typeface="Lato" charset="0"/>
                <a:ea typeface="Lato" charset="0"/>
                <a:cs typeface="Lato" charset="0"/>
              </a:rPr>
              <a:t>On a bar chart (template provided), plot </a:t>
            </a:r>
            <a:r>
              <a:rPr lang="en-GB" sz="2200" dirty="0">
                <a:latin typeface="Lato" charset="0"/>
                <a:ea typeface="Lato" charset="0"/>
                <a:cs typeface="Lato" charset="0"/>
              </a:rPr>
              <a:t>the number of BAME MPs who were elected at each General Election between 1892 and 2017 by shading each bar to the relevant number</a:t>
            </a:r>
          </a:p>
          <a:p>
            <a:endParaRPr lang="en-GB" dirty="0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34689" y="6474600"/>
            <a:ext cx="3294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www.ourmigrationstory.org.uk</a:t>
            </a:r>
            <a:endParaRPr lang="en-GB" dirty="0">
              <a:solidFill>
                <a:srgbClr val="8B8B89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47807" y="107239"/>
            <a:ext cx="58961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Black, Asian and Ethnic Minority Members of Parliament</a:t>
            </a:r>
            <a:endParaRPr lang="en-GB" dirty="0">
              <a:solidFill>
                <a:srgbClr val="8B8B89"/>
              </a:solidFill>
              <a:latin typeface="Lato" charset="0"/>
              <a:ea typeface="Lato" charset="0"/>
              <a:cs typeface="Lat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823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21" y="1371148"/>
            <a:ext cx="11676184" cy="52969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200" i="1" dirty="0" smtClean="0">
                <a:latin typeface="Lato" charset="0"/>
                <a:ea typeface="Lato" charset="0"/>
                <a:cs typeface="Lato" charset="0"/>
              </a:rPr>
              <a:t>Using the information you’ve gathered so far, and </a:t>
            </a:r>
            <a:r>
              <a:rPr lang="en-GB" sz="2200" i="1" dirty="0" smtClean="0">
                <a:latin typeface="Lato" charset="0"/>
                <a:ea typeface="Lato" charset="0"/>
                <a:cs typeface="Lato" charset="0"/>
              </a:rPr>
              <a:t>any other online research you may need to </a:t>
            </a:r>
            <a:r>
              <a:rPr lang="en-GB" sz="2200" i="1" dirty="0" smtClean="0">
                <a:latin typeface="Lato" charset="0"/>
                <a:ea typeface="Lato" charset="0"/>
                <a:cs typeface="Lato" charset="0"/>
              </a:rPr>
              <a:t>do, answer </a:t>
            </a:r>
            <a:r>
              <a:rPr lang="en-GB" sz="2200" i="1" dirty="0" smtClean="0">
                <a:latin typeface="Lato" charset="0"/>
                <a:ea typeface="Lato" charset="0"/>
                <a:cs typeface="Lato" charset="0"/>
              </a:rPr>
              <a:t>the following questions:</a:t>
            </a:r>
          </a:p>
          <a:p>
            <a:pPr marL="0" indent="0">
              <a:buNone/>
            </a:pPr>
            <a:endParaRPr lang="en-GB" sz="2200" dirty="0">
              <a:latin typeface="Lato" charset="0"/>
              <a:ea typeface="Lato" charset="0"/>
              <a:cs typeface="Lato" charset="0"/>
            </a:endParaRPr>
          </a:p>
          <a:p>
            <a:pPr marL="514350" indent="-514350">
              <a:buAutoNum type="arabicPeriod"/>
            </a:pPr>
            <a:r>
              <a:rPr lang="en-GB" sz="2200" dirty="0" smtClean="0">
                <a:latin typeface="Lato" charset="0"/>
                <a:ea typeface="Lato" charset="0"/>
                <a:cs typeface="Lato" charset="0"/>
              </a:rPr>
              <a:t>For how many years between the 1920s and the 1980s were no new BAME MPs elected to Parliament?</a:t>
            </a:r>
          </a:p>
          <a:p>
            <a:pPr marL="514350" indent="-514350">
              <a:buAutoNum type="arabicPeriod"/>
            </a:pPr>
            <a:r>
              <a:rPr lang="en-GB" sz="2200" dirty="0" smtClean="0">
                <a:latin typeface="Lato" charset="0"/>
                <a:ea typeface="Lato" charset="0"/>
                <a:cs typeface="Lato" charset="0"/>
              </a:rPr>
              <a:t>For how many consecutive General Elections have new BAME MPs now been elected since 1987?</a:t>
            </a:r>
          </a:p>
          <a:p>
            <a:pPr marL="514350" indent="-514350">
              <a:buAutoNum type="arabicPeriod"/>
            </a:pPr>
            <a:r>
              <a:rPr lang="en-GB" sz="2200" dirty="0" smtClean="0">
                <a:latin typeface="Lato" charset="0"/>
                <a:ea typeface="Lato" charset="0"/>
                <a:cs typeface="Lato" charset="0"/>
              </a:rPr>
              <a:t>How many serving BAME MPs are there in the 2017 Parliament?</a:t>
            </a:r>
          </a:p>
          <a:p>
            <a:pPr marL="514350" indent="-514350">
              <a:buAutoNum type="arabicPeriod"/>
            </a:pPr>
            <a:r>
              <a:rPr lang="en-GB" sz="2200" dirty="0" smtClean="0">
                <a:latin typeface="Lato" charset="0"/>
                <a:ea typeface="Lato" charset="0"/>
                <a:cs typeface="Lato" charset="0"/>
              </a:rPr>
              <a:t>What percentage of all MPs does that figure represent? (There are 650 MPs in total)</a:t>
            </a:r>
          </a:p>
          <a:p>
            <a:pPr marL="514350" indent="-514350">
              <a:buAutoNum type="arabicPeriod"/>
            </a:pPr>
            <a:r>
              <a:rPr lang="en-GB" sz="2200" dirty="0" smtClean="0">
                <a:latin typeface="Lato" charset="0"/>
                <a:ea typeface="Lato" charset="0"/>
                <a:cs typeface="Lato" charset="0"/>
              </a:rPr>
              <a:t>What percentage of Britain’s population is BAME?</a:t>
            </a:r>
          </a:p>
          <a:p>
            <a:pPr marL="514350" indent="-514350">
              <a:buAutoNum type="arabicPeriod"/>
            </a:pPr>
            <a:r>
              <a:rPr lang="en-GB" sz="2200" dirty="0" smtClean="0">
                <a:latin typeface="Lato" charset="0"/>
                <a:ea typeface="Lato" charset="0"/>
                <a:cs typeface="Lato" charset="0"/>
              </a:rPr>
              <a:t>How many BAME MPs would there need to be in order for the proportion of BAME MPs to match the proportion of the wider population that is BAME?</a:t>
            </a:r>
          </a:p>
          <a:p>
            <a:pPr marL="514350" indent="-514350">
              <a:buAutoNum type="arabicPeriod"/>
            </a:pPr>
            <a:r>
              <a:rPr lang="en-GB" sz="2200" dirty="0" smtClean="0">
                <a:latin typeface="Lato" charset="0"/>
                <a:ea typeface="Lato" charset="0"/>
                <a:cs typeface="Lato" charset="0"/>
              </a:rPr>
              <a:t>How many different ethnicities aside from White British are represented in the 2017 Parliament?</a:t>
            </a:r>
          </a:p>
          <a:p>
            <a:pPr marL="514350" indent="-514350">
              <a:buAutoNum type="arabicPeriod"/>
            </a:pPr>
            <a:endParaRPr lang="en-GB" sz="2200" dirty="0" smtClean="0">
              <a:latin typeface="Lato" charset="0"/>
              <a:ea typeface="Lato" charset="0"/>
              <a:cs typeface="Lato" charset="0"/>
            </a:endParaRPr>
          </a:p>
          <a:p>
            <a:pPr marL="514350" indent="-514350">
              <a:buAutoNum type="arabicPeriod"/>
            </a:pPr>
            <a:endParaRPr lang="en-GB" sz="2200" dirty="0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39153" y="545597"/>
            <a:ext cx="10515600" cy="727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Lato" charset="0"/>
                <a:ea typeface="Lato" charset="0"/>
                <a:cs typeface="Lato" charset="0"/>
              </a:rPr>
              <a:t>Black and Ethnic Minority Members of Parliament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48757" y="6474600"/>
            <a:ext cx="3294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www.ourmigrationstory.org.uk</a:t>
            </a:r>
            <a:endParaRPr lang="en-GB" dirty="0">
              <a:solidFill>
                <a:srgbClr val="8B8B89"/>
              </a:solidFill>
              <a:latin typeface="Lato" charset="0"/>
              <a:ea typeface="Lato" charset="0"/>
              <a:cs typeface="Lat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95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45588" y="2665779"/>
            <a:ext cx="11066463" cy="3425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dirty="0" smtClean="0">
                <a:latin typeface="Lato" charset="0"/>
                <a:ea typeface="Lato" charset="0"/>
                <a:cs typeface="Lato" charset="0"/>
              </a:rPr>
              <a:t>Read the information on Parliament’s website about diversity </a:t>
            </a:r>
            <a:r>
              <a:rPr lang="en-GB" sz="2200" dirty="0">
                <a:latin typeface="Lato" charset="0"/>
                <a:ea typeface="Lato" charset="0"/>
                <a:cs typeface="Lato" charset="0"/>
              </a:rPr>
              <a:t>in Parliament in 2017: </a:t>
            </a:r>
            <a:r>
              <a:rPr lang="en-GB" sz="2200" dirty="0">
                <a:latin typeface="Lato" charset="0"/>
                <a:ea typeface="Lato" charset="0"/>
                <a:cs typeface="Lato" charset="0"/>
                <a:hlinkClick r:id="rId2"/>
              </a:rPr>
              <a:t>https://secondreading.uk/elections/diversity-in-the-2017-parliament</a:t>
            </a:r>
            <a:r>
              <a:rPr lang="en-GB" sz="2200" dirty="0" smtClean="0">
                <a:latin typeface="Lato" charset="0"/>
                <a:ea typeface="Lato" charset="0"/>
                <a:cs typeface="Lato" charset="0"/>
                <a:hlinkClick r:id="rId2"/>
              </a:rPr>
              <a:t>/</a:t>
            </a:r>
            <a:r>
              <a:rPr lang="en-GB" sz="2200" dirty="0" smtClean="0">
                <a:latin typeface="Lato" charset="0"/>
                <a:ea typeface="Lato" charset="0"/>
                <a:cs typeface="Lato" charset="0"/>
              </a:rPr>
              <a:t> </a:t>
            </a:r>
          </a:p>
          <a:p>
            <a:pPr marL="0" indent="0">
              <a:buNone/>
            </a:pPr>
            <a:endParaRPr lang="en-GB" sz="2200" dirty="0">
              <a:latin typeface="Lato" charset="0"/>
              <a:ea typeface="Lato" charset="0"/>
              <a:cs typeface="Lato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200" dirty="0" smtClean="0">
                <a:latin typeface="Lato" charset="0"/>
                <a:ea typeface="Lato" charset="0"/>
                <a:cs typeface="Lato" charset="0"/>
              </a:rPr>
              <a:t>In what ways is Parliament becoming more diverse</a:t>
            </a:r>
            <a:r>
              <a:rPr lang="en-GB" sz="2200" dirty="0" smtClean="0">
                <a:latin typeface="Lato" charset="0"/>
                <a:ea typeface="Lato" charset="0"/>
                <a:cs typeface="Lato" charset="0"/>
              </a:rPr>
              <a:t>?</a:t>
            </a:r>
            <a:endParaRPr lang="en-GB" sz="2200" dirty="0">
              <a:latin typeface="Lato" charset="0"/>
              <a:ea typeface="Lato" charset="0"/>
              <a:cs typeface="Lato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200" dirty="0" smtClean="0">
                <a:latin typeface="Lato" charset="0"/>
                <a:ea typeface="Lato" charset="0"/>
                <a:cs typeface="Lato" charset="0"/>
              </a:rPr>
              <a:t>What work is still to be done to ensure Parliament is fully representative of our nation</a:t>
            </a:r>
            <a:r>
              <a:rPr lang="en-GB" sz="2200" dirty="0" smtClean="0">
                <a:latin typeface="Lato" charset="0"/>
                <a:ea typeface="Lato" charset="0"/>
                <a:cs typeface="Lato" charset="0"/>
              </a:rPr>
              <a:t>?</a:t>
            </a:r>
            <a:endParaRPr lang="en-GB" sz="2200" dirty="0">
              <a:latin typeface="Lato" charset="0"/>
              <a:ea typeface="Lato" charset="0"/>
              <a:cs typeface="Lato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200" dirty="0" smtClean="0">
                <a:latin typeface="Lato" charset="0"/>
                <a:ea typeface="Lato" charset="0"/>
                <a:cs typeface="Lato" charset="0"/>
              </a:rPr>
              <a:t>What ideas do you have to achieve this goal of a fully representative Parliament?</a:t>
            </a:r>
          </a:p>
          <a:p>
            <a:pPr marL="514350" indent="-514350">
              <a:buAutoNum type="arabicPeriod"/>
            </a:pPr>
            <a:endParaRPr lang="en-GB" sz="2200" dirty="0" smtClean="0">
              <a:latin typeface="Lato" charset="0"/>
              <a:ea typeface="Lato" charset="0"/>
              <a:cs typeface="Lato" charset="0"/>
            </a:endParaRPr>
          </a:p>
          <a:p>
            <a:pPr marL="514350" indent="-514350">
              <a:buAutoNum type="arabicPeriod"/>
            </a:pPr>
            <a:endParaRPr lang="en-GB" sz="2200" dirty="0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45588" y="1599418"/>
            <a:ext cx="4126596" cy="683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5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charset="0"/>
                <a:ea typeface="Lato" charset="0"/>
                <a:cs typeface="Lato" charset="0"/>
              </a:rPr>
              <a:t>Extension task</a:t>
            </a:r>
            <a:endParaRPr lang="en-GB" sz="4500" b="1" dirty="0">
              <a:solidFill>
                <a:schemeClr val="tx1">
                  <a:lumMod val="50000"/>
                  <a:lumOff val="50000"/>
                </a:schemeClr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48757" y="6474600"/>
            <a:ext cx="3294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www.ourmigrationstory.org.uk</a:t>
            </a:r>
            <a:endParaRPr lang="en-GB" dirty="0">
              <a:solidFill>
                <a:srgbClr val="8B8B89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47807" y="107239"/>
            <a:ext cx="58961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>
                <a:solidFill>
                  <a:srgbClr val="8B8B89"/>
                </a:solidFill>
                <a:latin typeface="Lato" charset="0"/>
                <a:ea typeface="Lato" charset="0"/>
                <a:cs typeface="Lato" charset="0"/>
              </a:rPr>
              <a:t>Black, Asian and Ethnic Minority Members of Parliament</a:t>
            </a:r>
            <a:endParaRPr lang="en-GB" dirty="0">
              <a:solidFill>
                <a:srgbClr val="8B8B89"/>
              </a:solidFill>
              <a:latin typeface="Lato" charset="0"/>
              <a:ea typeface="Lato" charset="0"/>
              <a:cs typeface="Lat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276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2712</TotalTime>
  <Words>483</Words>
  <Application>Microsoft Macintosh PowerPoint</Application>
  <PresentationFormat>Widescreen</PresentationFormat>
  <Paragraphs>45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Calibri Light</vt:lpstr>
      <vt:lpstr>Lato</vt:lpstr>
      <vt:lpstr>Arial</vt:lpstr>
      <vt:lpstr>Office Theme</vt:lpstr>
      <vt:lpstr>Black, Asian and Ethnic Minority Members of Parliament (1800s-2000s)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Migration to, from and within Britain 1500-1750</dc:title>
  <dc:creator>Ann Donaghy</dc:creator>
  <cp:lastModifiedBy>M McIntosh</cp:lastModifiedBy>
  <cp:revision>87</cp:revision>
  <dcterms:created xsi:type="dcterms:W3CDTF">2017-05-14T16:11:12Z</dcterms:created>
  <dcterms:modified xsi:type="dcterms:W3CDTF">2017-07-06T07:45:29Z</dcterms:modified>
</cp:coreProperties>
</file>